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1" r:id="rId5"/>
    <p:sldId id="262"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3D23B-5662-485C-E325-FD0D0281F5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8984CEF9-712B-5A7E-68AA-F4F00F438B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C9501AEE-1723-3527-82FB-F7E4479E4D44}"/>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5" name="Footer Placeholder 4">
            <a:extLst>
              <a:ext uri="{FF2B5EF4-FFF2-40B4-BE49-F238E27FC236}">
                <a16:creationId xmlns:a16="http://schemas.microsoft.com/office/drawing/2014/main" id="{CA727A43-DA8D-429D-25FD-A138A2BBA58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2596D32E-1FAC-69D4-4A11-1B5015ABE80B}"/>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1700284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9C062-2D9B-A067-DEB7-67EECC15402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131571C3-8691-416F-2E37-021D22D330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5D4C23-33F9-4E0A-C1A9-20CDDD8F5215}"/>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5" name="Footer Placeholder 4">
            <a:extLst>
              <a:ext uri="{FF2B5EF4-FFF2-40B4-BE49-F238E27FC236}">
                <a16:creationId xmlns:a16="http://schemas.microsoft.com/office/drawing/2014/main" id="{DA787E3D-0AE7-51D4-80B0-F2B18CAB4CE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5B88E3D-0F18-3000-3152-6D74AC5DD5B1}"/>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664796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A6FF9A-5CFD-35D2-8F18-36F561C1DAC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00BAB804-B0F6-C3AB-5AC9-8481E8946E1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1A5109D-D132-3818-828C-974037BABBA9}"/>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5" name="Footer Placeholder 4">
            <a:extLst>
              <a:ext uri="{FF2B5EF4-FFF2-40B4-BE49-F238E27FC236}">
                <a16:creationId xmlns:a16="http://schemas.microsoft.com/office/drawing/2014/main" id="{99E3F0B8-0C6A-D145-40C9-8FCBFEB518A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F98CBA5-CC85-6A35-77E4-5E8124ABE0B8}"/>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360858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02139-471A-A215-13A3-7DB9C18A6A0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A8DC618-4726-8431-9807-1B69D9E2B97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2355A10-4249-10D8-41C2-4F52D81096B3}"/>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5" name="Footer Placeholder 4">
            <a:extLst>
              <a:ext uri="{FF2B5EF4-FFF2-40B4-BE49-F238E27FC236}">
                <a16:creationId xmlns:a16="http://schemas.microsoft.com/office/drawing/2014/main" id="{D2232836-00D0-804C-458E-CA625D1D03F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3CB62AB-F6DF-F8D5-36EA-592FD4718675}"/>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3120862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9F59EF-F478-7760-826D-5D904CC510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DF65505-ED85-66BE-D907-098F5BEDA6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23A8D5-D5BD-DC9A-0860-1812E0CEAF7E}"/>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5" name="Footer Placeholder 4">
            <a:extLst>
              <a:ext uri="{FF2B5EF4-FFF2-40B4-BE49-F238E27FC236}">
                <a16:creationId xmlns:a16="http://schemas.microsoft.com/office/drawing/2014/main" id="{DE86B692-A371-E815-FA6B-F2A6E3D0BC4E}"/>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78E11FE-48EE-11D9-DAB9-A0230448ED27}"/>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2291839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ABCEA3-01AC-C21E-22AF-34B1FD54923C}"/>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BA88CBA-9155-0CEF-4F63-89E5FB5F9E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C0C9756A-4FF0-69BE-4DD5-C75A7A2C4E7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70B5E26E-74F6-46FB-21E8-F0C1C872A5D4}"/>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6" name="Footer Placeholder 5">
            <a:extLst>
              <a:ext uri="{FF2B5EF4-FFF2-40B4-BE49-F238E27FC236}">
                <a16:creationId xmlns:a16="http://schemas.microsoft.com/office/drawing/2014/main" id="{E1546B27-05EA-BC91-4186-4AAA9F94081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14DD908-8072-130C-D51E-8A2080575CBE}"/>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18110588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5055-875C-5569-49A1-B33AF62086E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150CE1C9-257D-2FF0-01E9-D25A3A15138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447C75-7A7B-5E15-1252-83ABCBF8C7F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67DBE9B-2ED1-A085-5E42-3F024CBDB3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ECEDD1E-D37A-EE13-D32E-822E435229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FD06805-72D6-3805-ED68-45B84AF57359}"/>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8" name="Footer Placeholder 7">
            <a:extLst>
              <a:ext uri="{FF2B5EF4-FFF2-40B4-BE49-F238E27FC236}">
                <a16:creationId xmlns:a16="http://schemas.microsoft.com/office/drawing/2014/main" id="{EBE599A9-5157-2D5B-4496-5D05940AD276}"/>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2E031C0-A696-0754-11C8-904BF4E058F8}"/>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173671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E2A76-E808-B328-0F27-E46C57A8EC8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266EB64F-ECCA-2C32-4014-ED67D331CA25}"/>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4" name="Footer Placeholder 3">
            <a:extLst>
              <a:ext uri="{FF2B5EF4-FFF2-40B4-BE49-F238E27FC236}">
                <a16:creationId xmlns:a16="http://schemas.microsoft.com/office/drawing/2014/main" id="{E312EC4B-76BC-D79A-E912-2FD15341D49F}"/>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9B79456-0380-CA90-C9EB-8EF0B25D347D}"/>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4120062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E2B52F3-4018-6B85-5015-8DF71AA63035}"/>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3" name="Footer Placeholder 2">
            <a:extLst>
              <a:ext uri="{FF2B5EF4-FFF2-40B4-BE49-F238E27FC236}">
                <a16:creationId xmlns:a16="http://schemas.microsoft.com/office/drawing/2014/main" id="{2DF79C89-AC36-FBD3-0F0C-6369F54600A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BC1F9442-F4CA-F37B-FF8E-FD58847041C5}"/>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1574776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D015EC-9935-0942-0C3C-F05D6827E4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275E2F7B-2086-C9BA-A680-02C8263E7B3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F72DEF22-E5DB-3ABF-C451-A84792D4C4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DBDC875-D218-E8D6-BFB6-CE028AB0A4C8}"/>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6" name="Footer Placeholder 5">
            <a:extLst>
              <a:ext uri="{FF2B5EF4-FFF2-40B4-BE49-F238E27FC236}">
                <a16:creationId xmlns:a16="http://schemas.microsoft.com/office/drawing/2014/main" id="{836FB261-7EF9-7971-32C6-6B1E586DE4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EA7E0D6-5CAC-4291-F21C-9EDF776F5BB0}"/>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4188068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A1A02B-80CB-9629-02A6-2643C50C44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05DD2B2B-99CB-59A7-2AB0-A28EB9E2F7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B548CDA-A893-6683-E1C6-CAFB22B133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E628F2-B1FC-79DD-9C06-DDF7F1D1A09E}"/>
              </a:ext>
            </a:extLst>
          </p:cNvPr>
          <p:cNvSpPr>
            <a:spLocks noGrp="1"/>
          </p:cNvSpPr>
          <p:nvPr>
            <p:ph type="dt" sz="half" idx="10"/>
          </p:nvPr>
        </p:nvSpPr>
        <p:spPr/>
        <p:txBody>
          <a:bodyPr/>
          <a:lstStyle/>
          <a:p>
            <a:fld id="{7E50393A-7B16-48FB-A507-8F13924E9D3E}" type="datetimeFigureOut">
              <a:rPr lang="en-IN" smtClean="0"/>
              <a:t>18-12-2022</a:t>
            </a:fld>
            <a:endParaRPr lang="en-IN"/>
          </a:p>
        </p:txBody>
      </p:sp>
      <p:sp>
        <p:nvSpPr>
          <p:cNvPr id="6" name="Footer Placeholder 5">
            <a:extLst>
              <a:ext uri="{FF2B5EF4-FFF2-40B4-BE49-F238E27FC236}">
                <a16:creationId xmlns:a16="http://schemas.microsoft.com/office/drawing/2014/main" id="{326AA3E9-FA52-508B-DDCE-14AC70D41FB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B3BA3C0-A19D-06CD-1181-4680E60EBFCD}"/>
              </a:ext>
            </a:extLst>
          </p:cNvPr>
          <p:cNvSpPr>
            <a:spLocks noGrp="1"/>
          </p:cNvSpPr>
          <p:nvPr>
            <p:ph type="sldNum" sz="quarter" idx="12"/>
          </p:nvPr>
        </p:nvSpPr>
        <p:spPr/>
        <p:txBody>
          <a:bodyPr/>
          <a:lstStyle/>
          <a:p>
            <a:fld id="{8DECF62E-40AB-4DA7-9FDB-707E6B0D4D01}" type="slidenum">
              <a:rPr lang="en-IN" smtClean="0"/>
              <a:t>‹#›</a:t>
            </a:fld>
            <a:endParaRPr lang="en-IN"/>
          </a:p>
        </p:txBody>
      </p:sp>
    </p:spTree>
    <p:extLst>
      <p:ext uri="{BB962C8B-B14F-4D97-AF65-F5344CB8AC3E}">
        <p14:creationId xmlns:p14="http://schemas.microsoft.com/office/powerpoint/2010/main" val="2122869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366300-9871-448F-4524-449AD6A281C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86B81C5-DD10-1AB9-DBB1-94C2718A03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B5026A4-35A3-A95E-46ED-6511D7D7A5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50393A-7B16-48FB-A507-8F13924E9D3E}" type="datetimeFigureOut">
              <a:rPr lang="en-IN" smtClean="0"/>
              <a:t>18-12-2022</a:t>
            </a:fld>
            <a:endParaRPr lang="en-IN"/>
          </a:p>
        </p:txBody>
      </p:sp>
      <p:sp>
        <p:nvSpPr>
          <p:cNvPr id="5" name="Footer Placeholder 4">
            <a:extLst>
              <a:ext uri="{FF2B5EF4-FFF2-40B4-BE49-F238E27FC236}">
                <a16:creationId xmlns:a16="http://schemas.microsoft.com/office/drawing/2014/main" id="{2ABEA363-1B0A-C441-5195-860A31605B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D83522CF-FC65-4371-1668-3BC2C5E440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ECF62E-40AB-4DA7-9FDB-707E6B0D4D01}" type="slidenum">
              <a:rPr lang="en-IN" smtClean="0"/>
              <a:t>‹#›</a:t>
            </a:fld>
            <a:endParaRPr lang="en-IN"/>
          </a:p>
        </p:txBody>
      </p:sp>
    </p:spTree>
    <p:extLst>
      <p:ext uri="{BB962C8B-B14F-4D97-AF65-F5344CB8AC3E}">
        <p14:creationId xmlns:p14="http://schemas.microsoft.com/office/powerpoint/2010/main" val="31732650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0D2C3F6-55F5-A90E-78C7-F334DEF99713}"/>
              </a:ext>
            </a:extLst>
          </p:cNvPr>
          <p:cNvSpPr txBox="1"/>
          <p:nvPr/>
        </p:nvSpPr>
        <p:spPr>
          <a:xfrm>
            <a:off x="3633705" y="4068566"/>
            <a:ext cx="667127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5" name="Picture 2" descr="Khatra Adibasi Mahavidyalaya, Bankura, Bankura, West Bengal, India, Group  ID:- Contact Address, Phone, EMail, Website, Courses Offered, Admission">
            <a:extLst>
              <a:ext uri="{FF2B5EF4-FFF2-40B4-BE49-F238E27FC236}">
                <a16:creationId xmlns:a16="http://schemas.microsoft.com/office/drawing/2014/main" id="{8F5D6C87-19CC-AEAE-DAA4-A82BFF50B3F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A16C05C-8929-3AD9-2B08-307D19DD451F}"/>
              </a:ext>
            </a:extLst>
          </p:cNvPr>
          <p:cNvSpPr txBox="1"/>
          <p:nvPr/>
        </p:nvSpPr>
        <p:spPr>
          <a:xfrm>
            <a:off x="4312339" y="3331871"/>
            <a:ext cx="3424100" cy="369332"/>
          </a:xfrm>
          <a:prstGeom prst="rect">
            <a:avLst/>
          </a:prstGeom>
          <a:noFill/>
        </p:spPr>
        <p:txBody>
          <a:bodyPr wrap="square" rtlCol="0">
            <a:spAutoFit/>
          </a:bodyPr>
          <a:lstStyle/>
          <a:p>
            <a:r>
              <a:rPr lang="en-IN" dirty="0"/>
              <a:t>DATE OF LECTURE:  30/10/2021</a:t>
            </a:r>
          </a:p>
        </p:txBody>
      </p:sp>
      <p:sp>
        <p:nvSpPr>
          <p:cNvPr id="7" name="TextBox 6">
            <a:extLst>
              <a:ext uri="{FF2B5EF4-FFF2-40B4-BE49-F238E27FC236}">
                <a16:creationId xmlns:a16="http://schemas.microsoft.com/office/drawing/2014/main" id="{CF35E9E6-8655-5814-FB55-F356464D91A4}"/>
              </a:ext>
            </a:extLst>
          </p:cNvPr>
          <p:cNvSpPr txBox="1"/>
          <p:nvPr/>
        </p:nvSpPr>
        <p:spPr>
          <a:xfrm>
            <a:off x="2877954" y="1712112"/>
            <a:ext cx="6317417" cy="400110"/>
          </a:xfrm>
          <a:prstGeom prst="rect">
            <a:avLst/>
          </a:prstGeom>
          <a:noFill/>
        </p:spPr>
        <p:txBody>
          <a:bodyPr wrap="square" rtlCol="0">
            <a:spAutoFit/>
          </a:bodyPr>
          <a:lstStyle/>
          <a:p>
            <a:r>
              <a:rPr lang="en-IN" sz="2000" b="1" dirty="0">
                <a:latin typeface="Arial" panose="020B0604020202020204" pitchFamily="34" charset="0"/>
                <a:cs typeface="Arial" panose="020B0604020202020204" pitchFamily="34" charset="0"/>
              </a:rPr>
              <a:t>COURSE: B.Sc. (PROGRAMME) IN ECONOMICS</a:t>
            </a:r>
          </a:p>
        </p:txBody>
      </p:sp>
      <p:sp>
        <p:nvSpPr>
          <p:cNvPr id="9" name="TextBox 8">
            <a:extLst>
              <a:ext uri="{FF2B5EF4-FFF2-40B4-BE49-F238E27FC236}">
                <a16:creationId xmlns:a16="http://schemas.microsoft.com/office/drawing/2014/main" id="{B863F45D-D146-6B7F-17AA-17FDF75B0DC2}"/>
              </a:ext>
            </a:extLst>
          </p:cNvPr>
          <p:cNvSpPr txBox="1"/>
          <p:nvPr/>
        </p:nvSpPr>
        <p:spPr>
          <a:xfrm>
            <a:off x="2745002" y="2191060"/>
            <a:ext cx="7101641" cy="369332"/>
          </a:xfrm>
          <a:prstGeom prst="rect">
            <a:avLst/>
          </a:prstGeom>
          <a:noFill/>
        </p:spPr>
        <p:txBody>
          <a:bodyPr wrap="square">
            <a:spAutoFit/>
          </a:bodyPr>
          <a:lstStyle/>
          <a:p>
            <a:pPr algn="ctr"/>
            <a:r>
              <a:rPr lang="en-US" sz="1800" b="1" dirty="0">
                <a:latin typeface="Arial" panose="020B0604020202020204" pitchFamily="34" charset="0"/>
                <a:cs typeface="Arial" panose="020B0604020202020204" pitchFamily="34" charset="0"/>
              </a:rPr>
              <a:t>PAPER NAME – </a:t>
            </a:r>
            <a:r>
              <a:rPr lang="en-US" sz="1800" b="1" dirty="0">
                <a:solidFill>
                  <a:srgbClr val="0070C0"/>
                </a:solidFill>
                <a:latin typeface="Arial" panose="020B0604020202020204" pitchFamily="34" charset="0"/>
                <a:cs typeface="Arial" panose="020B0604020202020204" pitchFamily="34" charset="0"/>
              </a:rPr>
              <a:t>BASIC FEATURES OF INDIAN ECONOMY</a:t>
            </a:r>
            <a:endParaRPr lang="en-IN" sz="1800" b="1" dirty="0">
              <a:solidFill>
                <a:srgbClr val="0070C0"/>
              </a:solidFill>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466B2163-538F-3B71-EE20-A5EE97C9D0D2}"/>
              </a:ext>
            </a:extLst>
          </p:cNvPr>
          <p:cNvSpPr txBox="1"/>
          <p:nvPr/>
        </p:nvSpPr>
        <p:spPr>
          <a:xfrm>
            <a:off x="1742173" y="2675899"/>
            <a:ext cx="9549125" cy="3108543"/>
          </a:xfrm>
          <a:prstGeom prst="rect">
            <a:avLst/>
          </a:prstGeom>
          <a:noFill/>
        </p:spPr>
        <p:txBody>
          <a:bodyPr wrap="square" rtlCol="0">
            <a:spAutoFit/>
          </a:bodyPr>
          <a:lstStyle/>
          <a:p>
            <a:r>
              <a:rPr lang="en-US" b="1" dirty="0">
                <a:latin typeface="Arial" panose="020B0604020202020204" pitchFamily="34" charset="0"/>
                <a:cs typeface="Arial" panose="020B0604020202020204" pitchFamily="34" charset="0"/>
              </a:rPr>
              <a:t>		        </a:t>
            </a:r>
            <a:r>
              <a:rPr lang="en-US" b="1" i="1" dirty="0">
                <a:latin typeface="Arial" panose="020B0604020202020204" pitchFamily="34" charset="0"/>
                <a:cs typeface="Arial" panose="020B0604020202020204" pitchFamily="34" charset="0"/>
              </a:rPr>
              <a:t>TOPIC – </a:t>
            </a:r>
            <a:r>
              <a:rPr lang="en-US" b="1" i="1" dirty="0">
                <a:solidFill>
                  <a:srgbClr val="0070C0"/>
                </a:solidFill>
                <a:latin typeface="Arial" panose="020B0604020202020204" pitchFamily="34" charset="0"/>
                <a:cs typeface="Arial" panose="020B0604020202020204" pitchFamily="34" charset="0"/>
              </a:rPr>
              <a:t>GREEN REVOLUTION</a:t>
            </a:r>
          </a:p>
          <a:p>
            <a:r>
              <a:rPr lang="en-US" b="1" i="1" dirty="0">
                <a:solidFill>
                  <a:srgbClr val="FF0000"/>
                </a:solidFill>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 YEAR- SECOND 	SEMESTER-3    SESSION -2021-2022</a:t>
            </a:r>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4742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82F3D7A-4187-BAAA-BBF2-97FB3FEB1062}"/>
              </a:ext>
            </a:extLst>
          </p:cNvPr>
          <p:cNvSpPr txBox="1"/>
          <p:nvPr/>
        </p:nvSpPr>
        <p:spPr>
          <a:xfrm>
            <a:off x="250257" y="2165684"/>
            <a:ext cx="11713946" cy="2246769"/>
          </a:xfrm>
          <a:prstGeom prst="rect">
            <a:avLst/>
          </a:prstGeom>
          <a:noFill/>
        </p:spPr>
        <p:txBody>
          <a:bodyPr wrap="square" rtlCol="0">
            <a:spAutoFit/>
          </a:bodyPr>
          <a:lstStyle/>
          <a:p>
            <a:pPr algn="just"/>
            <a:r>
              <a:rPr lang="en-IN" sz="2800" b="1" dirty="0"/>
              <a:t>Green revolution is a technique used to improve agricultural production in India in the mid sixties. This technology involves use of high yielding variety(HYV) seeds, use of fertilizers, pesticides and modern machineries. Two crops which benefited most due to the application of this modern technology are rice and wheat.</a:t>
            </a:r>
          </a:p>
        </p:txBody>
      </p:sp>
      <p:sp>
        <p:nvSpPr>
          <p:cNvPr id="3" name="TextBox 2">
            <a:extLst>
              <a:ext uri="{FF2B5EF4-FFF2-40B4-BE49-F238E27FC236}">
                <a16:creationId xmlns:a16="http://schemas.microsoft.com/office/drawing/2014/main" id="{35B02117-586A-1EC2-78A9-88F87ECA2DC2}"/>
              </a:ext>
            </a:extLst>
          </p:cNvPr>
          <p:cNvSpPr txBox="1"/>
          <p:nvPr/>
        </p:nvSpPr>
        <p:spPr>
          <a:xfrm>
            <a:off x="1289785" y="1145406"/>
            <a:ext cx="1555426" cy="584775"/>
          </a:xfrm>
          <a:prstGeom prst="rect">
            <a:avLst/>
          </a:prstGeom>
          <a:noFill/>
        </p:spPr>
        <p:txBody>
          <a:bodyPr wrap="none" rtlCol="0">
            <a:spAutoFit/>
          </a:bodyPr>
          <a:lstStyle/>
          <a:p>
            <a:r>
              <a:rPr lang="en-IN" sz="3200" b="1" i="1" dirty="0">
                <a:solidFill>
                  <a:srgbClr val="FF0000"/>
                </a:solidFill>
              </a:rPr>
              <a:t>Concept</a:t>
            </a:r>
          </a:p>
        </p:txBody>
      </p:sp>
    </p:spTree>
    <p:extLst>
      <p:ext uri="{BB962C8B-B14F-4D97-AF65-F5344CB8AC3E}">
        <p14:creationId xmlns:p14="http://schemas.microsoft.com/office/powerpoint/2010/main" val="2821626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79A6E5-FE1F-38AB-2FC5-2530FFA4783D}"/>
              </a:ext>
            </a:extLst>
          </p:cNvPr>
          <p:cNvSpPr txBox="1"/>
          <p:nvPr/>
        </p:nvSpPr>
        <p:spPr>
          <a:xfrm>
            <a:off x="1078029" y="490889"/>
            <a:ext cx="1653209" cy="584775"/>
          </a:xfrm>
          <a:prstGeom prst="rect">
            <a:avLst/>
          </a:prstGeom>
          <a:noFill/>
        </p:spPr>
        <p:txBody>
          <a:bodyPr wrap="none" rtlCol="0">
            <a:spAutoFit/>
          </a:bodyPr>
          <a:lstStyle/>
          <a:p>
            <a:r>
              <a:rPr lang="en-IN" sz="3200" b="1" i="1" dirty="0">
                <a:solidFill>
                  <a:srgbClr val="FF0000"/>
                </a:solidFill>
              </a:rPr>
              <a:t>Features</a:t>
            </a:r>
          </a:p>
        </p:txBody>
      </p:sp>
      <p:sp>
        <p:nvSpPr>
          <p:cNvPr id="3" name="TextBox 2">
            <a:extLst>
              <a:ext uri="{FF2B5EF4-FFF2-40B4-BE49-F238E27FC236}">
                <a16:creationId xmlns:a16="http://schemas.microsoft.com/office/drawing/2014/main" id="{BB5869A0-965B-FBA6-316F-B1866DBC3E8F}"/>
              </a:ext>
            </a:extLst>
          </p:cNvPr>
          <p:cNvSpPr txBox="1"/>
          <p:nvPr/>
        </p:nvSpPr>
        <p:spPr>
          <a:xfrm>
            <a:off x="712269" y="1328286"/>
            <a:ext cx="8369550" cy="4832092"/>
          </a:xfrm>
          <a:prstGeom prst="rect">
            <a:avLst/>
          </a:prstGeom>
          <a:noFill/>
        </p:spPr>
        <p:txBody>
          <a:bodyPr wrap="square" rtlCol="0">
            <a:spAutoFit/>
          </a:bodyPr>
          <a:lstStyle/>
          <a:p>
            <a:pPr marL="285750" indent="-285750">
              <a:buFont typeface="Wingdings" panose="05000000000000000000" pitchFamily="2" charset="2"/>
              <a:buChar char="Ø"/>
            </a:pPr>
            <a:r>
              <a:rPr lang="en-IN" sz="2800" b="1" dirty="0"/>
              <a:t>Use of  High-Yielding Variety (HYV) seeds</a:t>
            </a:r>
          </a:p>
          <a:p>
            <a:pPr marL="285750" indent="-285750">
              <a:buFont typeface="Wingdings" panose="05000000000000000000" pitchFamily="2" charset="2"/>
              <a:buChar char="Ø"/>
            </a:pPr>
            <a:endParaRPr lang="en-IN" sz="2800" b="1" dirty="0"/>
          </a:p>
          <a:p>
            <a:pPr marL="285750" indent="-285750">
              <a:buFont typeface="Wingdings" panose="05000000000000000000" pitchFamily="2" charset="2"/>
              <a:buChar char="Ø"/>
            </a:pPr>
            <a:r>
              <a:rPr lang="en-IN" sz="2800" b="1" dirty="0"/>
              <a:t>Use of various irrigation methods</a:t>
            </a:r>
          </a:p>
          <a:p>
            <a:pPr marL="285750" indent="-285750">
              <a:buFont typeface="Wingdings" panose="05000000000000000000" pitchFamily="2" charset="2"/>
              <a:buChar char="Ø"/>
            </a:pPr>
            <a:endParaRPr lang="en-IN" sz="2800" b="1" dirty="0"/>
          </a:p>
          <a:p>
            <a:pPr marL="285750" indent="-285750">
              <a:buFont typeface="Wingdings" panose="05000000000000000000" pitchFamily="2" charset="2"/>
              <a:buChar char="Ø"/>
            </a:pPr>
            <a:r>
              <a:rPr lang="en-IN" sz="2800" b="1" dirty="0"/>
              <a:t>Use of chemical fertilizers</a:t>
            </a:r>
          </a:p>
          <a:p>
            <a:pPr marL="285750" indent="-285750">
              <a:buFont typeface="Wingdings" panose="05000000000000000000" pitchFamily="2" charset="2"/>
              <a:buChar char="Ø"/>
            </a:pPr>
            <a:endParaRPr lang="en-IN" sz="2800" b="1" dirty="0"/>
          </a:p>
          <a:p>
            <a:pPr marL="285750" indent="-285750">
              <a:buFont typeface="Wingdings" panose="05000000000000000000" pitchFamily="2" charset="2"/>
              <a:buChar char="Ø"/>
            </a:pPr>
            <a:r>
              <a:rPr lang="en-IN" sz="2800" b="1" dirty="0"/>
              <a:t>Use of pesticides</a:t>
            </a:r>
          </a:p>
          <a:p>
            <a:pPr marL="285750" indent="-285750">
              <a:buFont typeface="Wingdings" panose="05000000000000000000" pitchFamily="2" charset="2"/>
              <a:buChar char="Ø"/>
            </a:pPr>
            <a:endParaRPr lang="en-IN" sz="2800" b="1" dirty="0"/>
          </a:p>
          <a:p>
            <a:pPr marL="285750" indent="-285750">
              <a:buFont typeface="Wingdings" panose="05000000000000000000" pitchFamily="2" charset="2"/>
              <a:buChar char="Ø"/>
            </a:pPr>
            <a:r>
              <a:rPr lang="en-IN" sz="2800" b="1" dirty="0"/>
              <a:t>Use of modern machineries like tractors, trailers etc.</a:t>
            </a:r>
          </a:p>
          <a:p>
            <a:pPr marL="285750" indent="-285750">
              <a:buFont typeface="Wingdings" panose="05000000000000000000" pitchFamily="2" charset="2"/>
              <a:buChar char="Ø"/>
            </a:pPr>
            <a:endParaRPr lang="en-IN" sz="2800" b="1" dirty="0"/>
          </a:p>
          <a:p>
            <a:pPr marL="285750" indent="-285750">
              <a:buFont typeface="Wingdings" panose="05000000000000000000" pitchFamily="2" charset="2"/>
              <a:buChar char="Ø"/>
            </a:pPr>
            <a:r>
              <a:rPr lang="en-IN" sz="2800" b="1" dirty="0"/>
              <a:t>Practice of multiple cropping.</a:t>
            </a:r>
          </a:p>
        </p:txBody>
      </p:sp>
    </p:spTree>
    <p:extLst>
      <p:ext uri="{BB962C8B-B14F-4D97-AF65-F5344CB8AC3E}">
        <p14:creationId xmlns:p14="http://schemas.microsoft.com/office/powerpoint/2010/main" val="1908337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0CAA8BBD-4866-9947-9B4D-6CE2A5246554}"/>
              </a:ext>
            </a:extLst>
          </p:cNvPr>
          <p:cNvSpPr txBox="1"/>
          <p:nvPr/>
        </p:nvSpPr>
        <p:spPr>
          <a:xfrm>
            <a:off x="1078029" y="490889"/>
            <a:ext cx="7578100" cy="584775"/>
          </a:xfrm>
          <a:prstGeom prst="rect">
            <a:avLst/>
          </a:prstGeom>
          <a:noFill/>
        </p:spPr>
        <p:txBody>
          <a:bodyPr wrap="none" rtlCol="0">
            <a:spAutoFit/>
          </a:bodyPr>
          <a:lstStyle/>
          <a:p>
            <a:r>
              <a:rPr lang="en-IN" sz="3200" b="1" i="1" dirty="0">
                <a:solidFill>
                  <a:srgbClr val="FF0000"/>
                </a:solidFill>
              </a:rPr>
              <a:t>Positive effects of Green Revolution in India</a:t>
            </a:r>
          </a:p>
        </p:txBody>
      </p:sp>
      <p:sp>
        <p:nvSpPr>
          <p:cNvPr id="9" name="TextBox 8">
            <a:extLst>
              <a:ext uri="{FF2B5EF4-FFF2-40B4-BE49-F238E27FC236}">
                <a16:creationId xmlns:a16="http://schemas.microsoft.com/office/drawing/2014/main" id="{409D2BD1-5945-EA12-9878-C1C2CAC92197}"/>
              </a:ext>
            </a:extLst>
          </p:cNvPr>
          <p:cNvSpPr txBox="1"/>
          <p:nvPr/>
        </p:nvSpPr>
        <p:spPr>
          <a:xfrm>
            <a:off x="991402" y="1491916"/>
            <a:ext cx="9486956" cy="5109091"/>
          </a:xfrm>
          <a:prstGeom prst="rect">
            <a:avLst/>
          </a:prstGeom>
          <a:noFill/>
        </p:spPr>
        <p:txBody>
          <a:bodyPr wrap="none" rtlCol="0">
            <a:spAutoFit/>
          </a:bodyPr>
          <a:lstStyle/>
          <a:p>
            <a:pPr marL="285750" indent="-285750">
              <a:buFont typeface="Wingdings" panose="05000000000000000000" pitchFamily="2" charset="2"/>
              <a:buChar char="v"/>
            </a:pPr>
            <a:r>
              <a:rPr lang="en-IN" sz="2800" b="1" dirty="0"/>
              <a:t>Increased production</a:t>
            </a:r>
          </a:p>
          <a:p>
            <a:pPr marL="285750" indent="-285750">
              <a:buFont typeface="Wingdings" panose="05000000000000000000" pitchFamily="2" charset="2"/>
              <a:buChar char="v"/>
            </a:pPr>
            <a:endParaRPr lang="en-IN" sz="2800" b="1" dirty="0"/>
          </a:p>
          <a:p>
            <a:pPr marL="285750" indent="-285750">
              <a:buFont typeface="Wingdings" panose="05000000000000000000" pitchFamily="2" charset="2"/>
              <a:buChar char="v"/>
            </a:pPr>
            <a:r>
              <a:rPr lang="en-IN" sz="2800" b="1" dirty="0"/>
              <a:t>Increase in employment opportunities</a:t>
            </a:r>
          </a:p>
          <a:p>
            <a:pPr marL="285750" indent="-285750">
              <a:buFont typeface="Wingdings" panose="05000000000000000000" pitchFamily="2" charset="2"/>
              <a:buChar char="v"/>
            </a:pPr>
            <a:endParaRPr lang="en-IN" sz="2800" b="1" dirty="0"/>
          </a:p>
          <a:p>
            <a:pPr marL="285750" indent="-285750">
              <a:buFont typeface="Wingdings" panose="05000000000000000000" pitchFamily="2" charset="2"/>
              <a:buChar char="v"/>
            </a:pPr>
            <a:r>
              <a:rPr lang="en-IN" sz="2800" b="1" dirty="0"/>
              <a:t>Rise in agricultural production </a:t>
            </a:r>
          </a:p>
          <a:p>
            <a:pPr marL="285750" indent="-285750">
              <a:buFont typeface="Wingdings" panose="05000000000000000000" pitchFamily="2" charset="2"/>
              <a:buChar char="v"/>
            </a:pPr>
            <a:endParaRPr lang="en-IN" sz="2800" b="1" dirty="0"/>
          </a:p>
          <a:p>
            <a:pPr marL="285750" indent="-285750">
              <a:buFont typeface="Wingdings" panose="05000000000000000000" pitchFamily="2" charset="2"/>
              <a:buChar char="v"/>
            </a:pPr>
            <a:r>
              <a:rPr lang="en-IN" sz="2800" b="1" dirty="0"/>
              <a:t>Greater availability of food</a:t>
            </a:r>
          </a:p>
          <a:p>
            <a:pPr marL="285750" indent="-285750">
              <a:buFont typeface="Wingdings" panose="05000000000000000000" pitchFamily="2" charset="2"/>
              <a:buChar char="v"/>
            </a:pPr>
            <a:endParaRPr lang="en-IN" sz="2800" b="1" dirty="0"/>
          </a:p>
          <a:p>
            <a:pPr marL="285750" indent="-285750">
              <a:buFont typeface="Wingdings" panose="05000000000000000000" pitchFamily="2" charset="2"/>
              <a:buChar char="v"/>
            </a:pPr>
            <a:r>
              <a:rPr lang="en-IN" sz="2800" b="1" dirty="0"/>
              <a:t>Industrial expansion</a:t>
            </a:r>
          </a:p>
          <a:p>
            <a:pPr marL="285750" indent="-285750">
              <a:buFont typeface="Wingdings" panose="05000000000000000000" pitchFamily="2" charset="2"/>
              <a:buChar char="v"/>
            </a:pPr>
            <a:endParaRPr lang="en-IN" sz="2800" b="1" dirty="0"/>
          </a:p>
          <a:p>
            <a:pPr marL="285750" indent="-285750">
              <a:buFont typeface="Wingdings" panose="05000000000000000000" pitchFamily="2" charset="2"/>
              <a:buChar char="v"/>
            </a:pPr>
            <a:r>
              <a:rPr lang="en-IN" sz="2800" b="1" dirty="0"/>
              <a:t>Reduction in poverty and improvement in standard of living</a:t>
            </a:r>
          </a:p>
          <a:p>
            <a:pPr marL="285750" indent="-285750">
              <a:buFont typeface="Wingdings" panose="05000000000000000000" pitchFamily="2" charset="2"/>
              <a:buChar char="v"/>
            </a:pPr>
            <a:endParaRPr lang="en-IN" dirty="0"/>
          </a:p>
        </p:txBody>
      </p:sp>
    </p:spTree>
    <p:extLst>
      <p:ext uri="{BB962C8B-B14F-4D97-AF65-F5344CB8AC3E}">
        <p14:creationId xmlns:p14="http://schemas.microsoft.com/office/powerpoint/2010/main" val="2569374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D75C9AD-B2C1-E59D-9771-6A82D0DA8459}"/>
              </a:ext>
            </a:extLst>
          </p:cNvPr>
          <p:cNvSpPr txBox="1"/>
          <p:nvPr/>
        </p:nvSpPr>
        <p:spPr>
          <a:xfrm>
            <a:off x="1078029" y="490889"/>
            <a:ext cx="7791492" cy="584775"/>
          </a:xfrm>
          <a:prstGeom prst="rect">
            <a:avLst/>
          </a:prstGeom>
          <a:noFill/>
        </p:spPr>
        <p:txBody>
          <a:bodyPr wrap="none" rtlCol="0">
            <a:spAutoFit/>
          </a:bodyPr>
          <a:lstStyle/>
          <a:p>
            <a:r>
              <a:rPr lang="en-IN" sz="3200" b="1" i="1" dirty="0">
                <a:solidFill>
                  <a:srgbClr val="FF0000"/>
                </a:solidFill>
              </a:rPr>
              <a:t>Negative effects of Green Revolution in India</a:t>
            </a:r>
          </a:p>
        </p:txBody>
      </p:sp>
      <p:sp>
        <p:nvSpPr>
          <p:cNvPr id="7" name="TextBox 6">
            <a:extLst>
              <a:ext uri="{FF2B5EF4-FFF2-40B4-BE49-F238E27FC236}">
                <a16:creationId xmlns:a16="http://schemas.microsoft.com/office/drawing/2014/main" id="{06F70975-1748-7EA6-0487-4ADF7A23C646}"/>
              </a:ext>
            </a:extLst>
          </p:cNvPr>
          <p:cNvSpPr txBox="1"/>
          <p:nvPr/>
        </p:nvSpPr>
        <p:spPr>
          <a:xfrm>
            <a:off x="664143" y="1530417"/>
            <a:ext cx="11020926" cy="3108543"/>
          </a:xfrm>
          <a:prstGeom prst="rect">
            <a:avLst/>
          </a:prstGeom>
          <a:noFill/>
        </p:spPr>
        <p:txBody>
          <a:bodyPr wrap="square" rtlCol="0">
            <a:spAutoFit/>
          </a:bodyPr>
          <a:lstStyle/>
          <a:p>
            <a:pPr marL="285750" indent="-285750" algn="just">
              <a:buFont typeface="Wingdings" panose="05000000000000000000" pitchFamily="2" charset="2"/>
              <a:buChar char="ü"/>
            </a:pPr>
            <a:r>
              <a:rPr lang="en-IN" sz="2800" b="1" dirty="0"/>
              <a:t> Regional imbalance – not all regions of India could apply modern technology in agriculture due to high expenses that were involved with it </a:t>
            </a:r>
          </a:p>
          <a:p>
            <a:pPr marL="285750" indent="-285750" algn="just">
              <a:buFont typeface="Wingdings" panose="05000000000000000000" pitchFamily="2" charset="2"/>
              <a:buChar char="ü"/>
            </a:pPr>
            <a:endParaRPr lang="en-IN" sz="2800" b="1" dirty="0"/>
          </a:p>
          <a:p>
            <a:pPr marL="285750" indent="-285750" algn="just">
              <a:buFont typeface="Wingdings" panose="05000000000000000000" pitchFamily="2" charset="2"/>
              <a:buChar char="ü"/>
            </a:pPr>
            <a:r>
              <a:rPr lang="en-IN" sz="2800" b="1" dirty="0"/>
              <a:t>Production of all crops did not increase due to green revolution</a:t>
            </a:r>
          </a:p>
          <a:p>
            <a:pPr marL="285750" indent="-285750" algn="just">
              <a:buFont typeface="Wingdings" panose="05000000000000000000" pitchFamily="2" charset="2"/>
              <a:buChar char="ü"/>
            </a:pPr>
            <a:endParaRPr lang="en-IN" sz="2800" b="1" dirty="0"/>
          </a:p>
          <a:p>
            <a:pPr marL="285750" indent="-285750" algn="just">
              <a:buFont typeface="Wingdings" panose="05000000000000000000" pitchFamily="2" charset="2"/>
              <a:buChar char="ü"/>
            </a:pPr>
            <a:r>
              <a:rPr lang="en-IN" sz="2800" b="1" dirty="0"/>
              <a:t>Job displacement due to use of machines</a:t>
            </a:r>
          </a:p>
        </p:txBody>
      </p:sp>
    </p:spTree>
    <p:extLst>
      <p:ext uri="{BB962C8B-B14F-4D97-AF65-F5344CB8AC3E}">
        <p14:creationId xmlns:p14="http://schemas.microsoft.com/office/powerpoint/2010/main" val="3346257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472A91F-A19D-3A9A-9A16-1426AD38205D}"/>
              </a:ext>
            </a:extLst>
          </p:cNvPr>
          <p:cNvSpPr txBox="1"/>
          <p:nvPr/>
        </p:nvSpPr>
        <p:spPr>
          <a:xfrm>
            <a:off x="5274644" y="2628781"/>
            <a:ext cx="2313390" cy="800219"/>
          </a:xfrm>
          <a:prstGeom prst="rect">
            <a:avLst/>
          </a:prstGeom>
          <a:noFill/>
        </p:spPr>
        <p:txBody>
          <a:bodyPr wrap="none" rtlCol="0">
            <a:spAutoFit/>
          </a:bodyPr>
          <a:lstStyle/>
          <a:p>
            <a:r>
              <a:rPr lang="en-US" sz="2800" b="1" i="1" dirty="0">
                <a:latin typeface="Arial" panose="020B0604020202020204" pitchFamily="34" charset="0"/>
                <a:cs typeface="Arial" panose="020B0604020202020204" pitchFamily="34" charset="0"/>
              </a:rPr>
              <a:t>THANK YOU</a:t>
            </a:r>
            <a:endParaRPr lang="en-IN" sz="2800" b="1" i="1" dirty="0">
              <a:latin typeface="Arial" panose="020B0604020202020204" pitchFamily="34" charset="0"/>
              <a:cs typeface="Arial" panose="020B0604020202020204" pitchFamily="34" charset="0"/>
            </a:endParaRPr>
          </a:p>
          <a:p>
            <a:endParaRPr lang="en-IN" dirty="0"/>
          </a:p>
        </p:txBody>
      </p:sp>
    </p:spTree>
    <p:extLst>
      <p:ext uri="{BB962C8B-B14F-4D97-AF65-F5344CB8AC3E}">
        <p14:creationId xmlns:p14="http://schemas.microsoft.com/office/powerpoint/2010/main" val="37908494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TotalTime>
  <Words>237</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8</cp:revision>
  <dcterms:created xsi:type="dcterms:W3CDTF">2022-12-16T18:41:21Z</dcterms:created>
  <dcterms:modified xsi:type="dcterms:W3CDTF">2022-12-18T13:58:57Z</dcterms:modified>
</cp:coreProperties>
</file>